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71" r:id="rId4"/>
    <p:sldId id="264" r:id="rId5"/>
    <p:sldId id="265" r:id="rId6"/>
    <p:sldId id="266" r:id="rId7"/>
    <p:sldId id="260" r:id="rId8"/>
    <p:sldId id="272" r:id="rId9"/>
    <p:sldId id="273" r:id="rId10"/>
    <p:sldId id="274" r:id="rId11"/>
    <p:sldId id="275" r:id="rId12"/>
    <p:sldId id="276" r:id="rId13"/>
    <p:sldId id="27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48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CE7302D-49F5-457E-847D-B443823363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5BD5C33-BB48-CF3C-419B-941F68F457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90D850A-AF27-94B4-C4DA-D5991F2C2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AF81-C73C-124D-A645-ECA9EACF01CD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AAF4A32-F8DE-9E63-1802-5B131C6C6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B4F1450-8B30-B1D8-8E40-09A0B15DC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E8D0-3939-EF42-B2F8-76BE0E499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2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EDA71D3-6653-3713-2D38-98ED9C8D5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21A6ADC-B0B6-BB84-14A0-D3434B417F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14353C5-EA9D-C875-28B2-582FFFADE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AF81-C73C-124D-A645-ECA9EACF01CD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29BE24A-196A-F330-318D-6BFF755B7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244867A-B023-BA3B-906E-901DB31A0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E8D0-3939-EF42-B2F8-76BE0E499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503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1E85C68-19A4-D2E5-9357-7CD2D5FC5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BAD50C3-74D2-F9A9-AE62-4937E93BD1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BAA032F-E589-86D2-E294-7C754F659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AF81-C73C-124D-A645-ECA9EACF01CD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0AD345A-785E-8A80-309B-56F5363AD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55420C6-AA3E-23EE-8DBF-28C015983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E8D0-3939-EF42-B2F8-76BE0E499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26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B7D6D3-FD0F-5F06-397C-760EF1C99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401A9AA-9794-3C79-CD78-2F603E73FA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E9EA02A-CACC-432B-7161-0DD050E63C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099B18C-C877-248A-2788-E8205DCF8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AF81-C73C-124D-A645-ECA9EACF01CD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70F3BA8-CA41-F454-423B-D554A54BA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BEB6F4A-B98D-985E-6F95-8B0E63516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E8D0-3939-EF42-B2F8-76BE0E499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436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98A37A6-68E8-8B29-B39C-135D4FA0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9696380-6560-67F0-433E-5C6CEAF9D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F644D5D-1E8E-D224-457A-27F6A5788A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95B453B-90F9-D2F2-8177-13671EE7FC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8C3326E3-A7A6-8DD2-1922-A597B269A4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B79A7FBD-81AB-B785-B544-6C346FC0A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AF81-C73C-124D-A645-ECA9EACF01CD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01BE661E-29CE-0BBB-82E8-7B62AF4E1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C3E365F-63C3-1E34-0F1A-339DBF4C1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E8D0-3939-EF42-B2F8-76BE0E499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817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206EAF8-DED6-5B89-7CD3-33A3DBF14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1815ACE9-B37B-F6F9-0AEC-99EA4B1BE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AF81-C73C-124D-A645-ECA9EACF01CD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E30109A-0144-948C-063C-3571BD863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B0C9CD3-1FC4-590C-B916-8C85A4834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E8D0-3939-EF42-B2F8-76BE0E499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078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6F78D072-534B-9EEA-6DA5-D1BA1D756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AF81-C73C-124D-A645-ECA9EACF01CD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C07493EF-CF9E-13AC-3E4C-723F84C87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B31BEA3-5B60-4D2B-399D-6BCCC999F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E8D0-3939-EF42-B2F8-76BE0E499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594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3119427-1629-57BE-B8D7-2630D23AB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37DEEF1-0442-BA53-25F7-E5F3284EB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06F8811-617D-911B-B27D-F06A480375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FC8799B-D74E-2F51-6420-9AFC804AD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AF81-C73C-124D-A645-ECA9EACF01CD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510E938-CF82-BDE3-E52B-FE21527B5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0953722-E1BA-D293-2941-43A31C272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E8D0-3939-EF42-B2F8-76BE0E499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116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2D7C666-FEBC-EFE2-85F5-4E33544E4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1F4E0B79-01F5-11BC-0C4F-72011325D7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F91AD77-5E9A-B75C-73C8-53FD57735A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1A095DC-503F-A0E8-E13A-DD070F403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AF81-C73C-124D-A645-ECA9EACF01CD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4FC814A-FCC8-B969-EF65-67BA193C0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80FCBD3-B390-7317-4A1F-2BFCADC5E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E8D0-3939-EF42-B2F8-76BE0E499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13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8DA7BB3-B141-E079-738E-397A4F782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B7E3E21-3438-996D-B670-5C1DA9C19C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456E6E-F0C2-64E9-9559-6974017AC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AF81-C73C-124D-A645-ECA9EACF01CD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29A42A6-9D9F-B657-8C23-AB00C403D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72838EA-2BFB-ADB1-E8F8-DD68E335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E8D0-3939-EF42-B2F8-76BE0E499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121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A9AD7BE0-6EEB-CDFE-477B-1CD82124A0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7D092277-0419-9801-E594-04850AD6AC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AE70710-D6A2-9CF8-85DE-3D4A1D9E3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AF81-C73C-124D-A645-ECA9EACF01CD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48863C9-4028-2059-902C-5911D5F33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BB862A1-BA31-A43A-F7F6-932327BC9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E8D0-3939-EF42-B2F8-76BE0E499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525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D711364-750D-2905-4D16-6257E4F34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A117D3E-15AE-ED06-054B-4A8E5974E6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4BD3084-0731-59A9-E671-152207719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6AF81-C73C-124D-A645-ECA9EACF01CD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A39E466-F33B-721F-6B33-5AB34E435A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91EAB34-14C7-402C-C7C9-8B92FC6287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1E8D0-3939-EF42-B2F8-76BE0E499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914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C71261-ACFA-310E-B0BF-9EA301A520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304800"/>
            <a:ext cx="9448800" cy="2819400"/>
          </a:xfrm>
        </p:spPr>
        <p:txBody>
          <a:bodyPr>
            <a:normAutofit/>
          </a:bodyPr>
          <a:lstStyle/>
          <a:p>
            <a:pPr lvl="0"/>
            <a:r>
              <a:rPr lang="en-US" sz="3600" b="1" dirty="0">
                <a:solidFill>
                  <a:srgbClr val="00B0F0"/>
                </a:solidFill>
                <a:latin typeface="Algerian" panose="04020705040A02060702" pitchFamily="82" charset="0"/>
              </a:rPr>
              <a:t>THEME OF  BETRAYAL AND </a:t>
            </a:r>
            <a:r>
              <a:rPr lang="en-US" sz="3600" b="1" dirty="0" smtClean="0">
                <a:solidFill>
                  <a:srgbClr val="00B0F0"/>
                </a:solidFill>
                <a:latin typeface="Algerian" panose="04020705040A02060702" pitchFamily="82" charset="0"/>
              </a:rPr>
              <a:t>HYPOCRICY in</a:t>
            </a:r>
            <a:r>
              <a:rPr lang="en-US" sz="3600" b="1" dirty="0">
                <a:solidFill>
                  <a:srgbClr val="00B0F0"/>
                </a:solidFill>
                <a:latin typeface="Algerian" panose="04020705040A02060702" pitchFamily="82" charset="0"/>
              </a:rPr>
              <a:t/>
            </a:r>
            <a:br>
              <a:rPr lang="en-US" sz="3600" b="1" dirty="0">
                <a:solidFill>
                  <a:srgbClr val="00B0F0"/>
                </a:solidFill>
                <a:latin typeface="Algerian" panose="04020705040A02060702" pitchFamily="82" charset="0"/>
              </a:rPr>
            </a:br>
            <a:r>
              <a:rPr lang="en-US" sz="3600" b="1" dirty="0" smtClean="0">
                <a:solidFill>
                  <a:srgbClr val="00B0F0"/>
                </a:solidFill>
                <a:latin typeface="Algerian" panose="04020705040A02060702" pitchFamily="82" charset="0"/>
              </a:rPr>
              <a:t/>
            </a:r>
            <a:br>
              <a:rPr lang="en-US" sz="3600" b="1" dirty="0" smtClean="0">
                <a:solidFill>
                  <a:srgbClr val="00B0F0"/>
                </a:solidFill>
                <a:latin typeface="Algerian" panose="04020705040A02060702" pitchFamily="82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Berlin Sans FB Demi" panose="020E0802020502020306" pitchFamily="34" charset="0"/>
              </a:rPr>
              <a:t>G</a:t>
            </a:r>
            <a:r>
              <a:rPr lang="en-US" b="1" dirty="0">
                <a:solidFill>
                  <a:srgbClr val="FF0000"/>
                </a:solidFill>
                <a:latin typeface="Berlin Sans FB Demi" panose="020E0802020502020306" pitchFamily="34" charset="0"/>
              </a:rPr>
              <a:t>. B. </a:t>
            </a:r>
            <a:r>
              <a:rPr lang="en-US" b="1" dirty="0" smtClean="0">
                <a:solidFill>
                  <a:srgbClr val="FF0000"/>
                </a:solidFill>
                <a:latin typeface="Berlin Sans FB Demi" panose="020E0802020502020306" pitchFamily="34" charset="0"/>
              </a:rPr>
              <a:t>Shaw’s</a:t>
            </a:r>
            <a:br>
              <a:rPr lang="en-US" b="1" dirty="0" smtClean="0">
                <a:solidFill>
                  <a:srgbClr val="FF0000"/>
                </a:solidFill>
                <a:latin typeface="Berlin Sans FB Demi" panose="020E0802020502020306" pitchFamily="34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Berlin Sans FB Demi" panose="020E0802020502020306" pitchFamily="34" charset="0"/>
              </a:rPr>
              <a:t>Arms and the Man</a:t>
            </a:r>
            <a:endParaRPr lang="en-US" b="1" dirty="0"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85F24E3-9061-B98F-0316-0245982672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43400"/>
            <a:ext cx="9144000" cy="13716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buClr>
                <a:srgbClr val="90C226"/>
              </a:buClr>
              <a:buSzPct val="80000"/>
            </a:pPr>
            <a:r>
              <a:rPr lang="en-US" b="1" dirty="0" smtClean="0">
                <a:solidFill>
                  <a:srgbClr val="FF0000"/>
                </a:solidFill>
                <a:latin typeface="Snap ITC" panose="04040A07060A02020202" pitchFamily="82" charset="0"/>
              </a:rPr>
              <a:t>MA English </a:t>
            </a:r>
            <a:r>
              <a:rPr lang="en-US" b="1" dirty="0" err="1" smtClean="0">
                <a:solidFill>
                  <a:srgbClr val="FF0000"/>
                </a:solidFill>
                <a:latin typeface="Snap ITC" panose="04040A07060A02020202" pitchFamily="82" charset="0"/>
              </a:rPr>
              <a:t>IIIrd</a:t>
            </a:r>
            <a:r>
              <a:rPr lang="en-US" b="1" dirty="0" smtClean="0">
                <a:solidFill>
                  <a:srgbClr val="FF0000"/>
                </a:solidFill>
                <a:latin typeface="Snap ITC" panose="04040A07060A02020202" pitchFamily="82" charset="0"/>
              </a:rPr>
              <a:t> Semester </a:t>
            </a:r>
            <a:endParaRPr lang="en-US" b="1" dirty="0">
              <a:solidFill>
                <a:srgbClr val="FF0000"/>
              </a:solidFill>
              <a:latin typeface="Snap ITC" panose="04040A07060A02020202" pitchFamily="82" charset="0"/>
            </a:endParaRPr>
          </a:p>
          <a:p>
            <a:pPr lvl="0" defTabSz="457200">
              <a:lnSpc>
                <a:spcPct val="100000"/>
              </a:lnSpc>
              <a:buClr>
                <a:srgbClr val="90C226"/>
              </a:buClr>
              <a:buSzPct val="80000"/>
            </a:pPr>
            <a:r>
              <a:rPr lang="en-US" b="1" dirty="0" smtClean="0">
                <a:solidFill>
                  <a:srgbClr val="FF0000"/>
                </a:solidFill>
                <a:latin typeface="Snap ITC" panose="04040A07060A02020202" pitchFamily="82" charset="0"/>
              </a:rPr>
              <a:t>Paper XI (</a:t>
            </a:r>
            <a:r>
              <a:rPr lang="en-US" b="1" dirty="0">
                <a:solidFill>
                  <a:srgbClr val="FF0000"/>
                </a:solidFill>
                <a:latin typeface="Snap ITC" panose="04040A07060A02020202" pitchFamily="82" charset="0"/>
              </a:rPr>
              <a:t>Modern Drama) </a:t>
            </a:r>
          </a:p>
          <a:p>
            <a:endParaRPr lang="en-US" b="1" dirty="0" smtClean="0">
              <a:solidFill>
                <a:srgbClr val="00B0F0"/>
              </a:solidFill>
              <a:latin typeface="Algerian" panose="04020705040A02060702" pitchFamily="82" charset="0"/>
            </a:endParaRPr>
          </a:p>
          <a:p>
            <a:endParaRPr lang="en-US" b="1" dirty="0">
              <a:solidFill>
                <a:srgbClr val="00B0F0"/>
              </a:solidFill>
              <a:latin typeface="Algerian" panose="04020705040A02060702" pitchFamily="8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530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1E449D-7156-97BD-3236-3E8A1CC2C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52400"/>
            <a:ext cx="10134600" cy="10668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		</a:t>
            </a:r>
            <a:br>
              <a:rPr lang="en-US" b="1" dirty="0" smtClean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	</a:t>
            </a:r>
            <a:br>
              <a:rPr lang="en-US" b="1" dirty="0" smtClean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en-US" b="1" dirty="0">
                <a:solidFill>
                  <a:srgbClr val="FF0000"/>
                </a:solidFill>
                <a:latin typeface="Algerian" panose="04020705040A02060702" pitchFamily="82" charset="0"/>
              </a:rPr>
              <a:t>	</a:t>
            </a:r>
            <a:r>
              <a:rPr lang="en-US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Main </a:t>
            </a:r>
            <a:r>
              <a:rPr lang="en-US" b="1" dirty="0">
                <a:solidFill>
                  <a:srgbClr val="FF0000"/>
                </a:solidFill>
                <a:latin typeface="Algerian" panose="04020705040A02060702" pitchFamily="82" charset="0"/>
              </a:rPr>
              <a:t>Themes  of the Play</a:t>
            </a:r>
            <a:br>
              <a:rPr lang="en-US" b="1" dirty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             </a:t>
            </a:r>
            <a:endParaRPr lang="en-US" sz="3600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CA0F3D0-B508-CEC6-D390-2C509B374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371600"/>
            <a:ext cx="10591800" cy="4805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                </a:t>
            </a:r>
          </a:p>
          <a:p>
            <a:r>
              <a:rPr lang="en-US" dirty="0"/>
              <a:t> Arms and the Man is a </a:t>
            </a:r>
            <a:r>
              <a:rPr lang="en-US" dirty="0" smtClean="0"/>
              <a:t>wonderfully humorous </a:t>
            </a:r>
            <a:r>
              <a:rPr lang="en-US" dirty="0"/>
              <a:t>play </a:t>
            </a:r>
            <a:r>
              <a:rPr lang="en-US" dirty="0" smtClean="0"/>
              <a:t>. It shows the absurdity </a:t>
            </a:r>
            <a:r>
              <a:rPr lang="en-US" dirty="0"/>
              <a:t>of war and deals </a:t>
            </a:r>
            <a:r>
              <a:rPr lang="en-US" dirty="0" smtClean="0"/>
              <a:t>with love and </a:t>
            </a:r>
            <a:r>
              <a:rPr lang="en-US" dirty="0"/>
              <a:t>the hypocrisies of human </a:t>
            </a:r>
            <a:r>
              <a:rPr lang="en-US" dirty="0" smtClean="0"/>
              <a:t>nature.</a:t>
            </a:r>
          </a:p>
          <a:p>
            <a:r>
              <a:rPr lang="en-US" dirty="0" smtClean="0"/>
              <a:t>The </a:t>
            </a:r>
            <a:r>
              <a:rPr lang="en-US" dirty="0"/>
              <a:t>play </a:t>
            </a:r>
            <a:r>
              <a:rPr lang="en-US" dirty="0" smtClean="0"/>
              <a:t>reveals </a:t>
            </a:r>
            <a:r>
              <a:rPr lang="en-US" dirty="0"/>
              <a:t>that </a:t>
            </a:r>
            <a:r>
              <a:rPr lang="en-US" dirty="0" smtClean="0"/>
              <a:t>aristocratic pretensions </a:t>
            </a:r>
            <a:r>
              <a:rPr lang="en-US" dirty="0"/>
              <a:t>have no place in today's wars.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The brave is not the one who is rich and belongs to a "noble" family but the one who fights with a big heart in the battlefield.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play also highlights </a:t>
            </a:r>
            <a:r>
              <a:rPr lang="en-US" dirty="0" smtClean="0"/>
              <a:t>hypocrisy</a:t>
            </a:r>
            <a:r>
              <a:rPr lang="en-US" dirty="0"/>
              <a:t>, dual behaviors and betrayal in love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class </a:t>
            </a:r>
            <a:r>
              <a:rPr lang="en-US" dirty="0" smtClean="0"/>
              <a:t>difference in society has been described </a:t>
            </a:r>
            <a:r>
              <a:rPr lang="en-US" dirty="0"/>
              <a:t>in a mocking style.</a:t>
            </a:r>
          </a:p>
        </p:txBody>
      </p:sp>
    </p:spTree>
    <p:extLst>
      <p:ext uri="{BB962C8B-B14F-4D97-AF65-F5344CB8AC3E}">
        <p14:creationId xmlns:p14="http://schemas.microsoft.com/office/powerpoint/2010/main" val="3696597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en-GB" sz="2800" dirty="0">
                <a:solidFill>
                  <a:srgbClr val="42526E"/>
                </a:solidFill>
                <a:latin typeface="Montserrat" panose="02000000000000000000" pitchFamily="2" charset="0"/>
              </a:rPr>
              <a:t>3. </a:t>
            </a:r>
            <a:r>
              <a:rPr lang="en-GB" sz="2800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What </a:t>
            </a:r>
            <a:r>
              <a:rPr lang="en-GB" sz="2800" dirty="0">
                <a:solidFill>
                  <a:srgbClr val="42526E"/>
                </a:solidFill>
                <a:latin typeface="Montserrat" panose="02000000000000000000" pitchFamily="2" charset="0"/>
              </a:rPr>
              <a:t>We </a:t>
            </a:r>
            <a:r>
              <a:rPr lang="en-GB" sz="2800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re </a:t>
            </a:r>
            <a:r>
              <a:rPr lang="en-GB" sz="2800" dirty="0">
                <a:solidFill>
                  <a:srgbClr val="42526E"/>
                </a:solidFill>
                <a:latin typeface="Montserrat" panose="02000000000000000000" pitchFamily="2" charset="0"/>
              </a:rPr>
              <a:t>Going To Discuss</a:t>
            </a:r>
            <a:r>
              <a:rPr lang="en-GB" sz="2800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?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We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are going to </a:t>
            </a:r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discuss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two main aspects of the play</a:t>
            </a:r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:</a:t>
            </a:r>
          </a:p>
          <a:p>
            <a:pPr lvl="0"/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Betrayal in Love. </a:t>
            </a:r>
            <a:endParaRPr lang="en-GB" dirty="0" smtClean="0">
              <a:solidFill>
                <a:srgbClr val="42526E"/>
              </a:solidFill>
              <a:latin typeface="Montserrat" panose="02000000000000000000" pitchFamily="2" charset="0"/>
            </a:endParaRPr>
          </a:p>
          <a:p>
            <a:pPr lvl="0"/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Hypocrisy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of People in Daily matters. </a:t>
            </a:r>
            <a:r>
              <a:rPr lang="en-US" dirty="0">
                <a:solidFill>
                  <a:prstClr val="black"/>
                </a:solidFill>
              </a:rPr>
              <a:t/>
            </a:r>
            <a:br>
              <a:rPr lang="en-US" dirty="0">
                <a:solidFill>
                  <a:prstClr val="black"/>
                </a:solidFill>
              </a:rPr>
            </a:b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67547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44F55C4-3836-9A8A-98E5-A7A602787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prstClr val="black"/>
                </a:solidFill>
                <a:latin typeface="Calibri" panose="020F0502020204030204"/>
              </a:rPr>
              <a:t>4.Betrayal </a:t>
            </a:r>
            <a:r>
              <a:rPr lang="en-US" sz="5400" dirty="0">
                <a:solidFill>
                  <a:prstClr val="black"/>
                </a:solidFill>
                <a:latin typeface="Calibri" panose="020F0502020204030204"/>
              </a:rPr>
              <a:t>in Love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88BF342-238E-0B94-B1B8-1A7596813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Betrayal in </a:t>
            </a:r>
            <a:r>
              <a:rPr lang="en-US" dirty="0"/>
              <a:t>Love" is </a:t>
            </a:r>
            <a:r>
              <a:rPr lang="en-US" dirty="0" smtClean="0"/>
              <a:t>common </a:t>
            </a:r>
            <a:r>
              <a:rPr lang="en-US" dirty="0"/>
              <a:t>in our </a:t>
            </a:r>
            <a:r>
              <a:rPr lang="en-US" dirty="0" smtClean="0"/>
              <a:t>society nowadays.</a:t>
            </a:r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TV serials and soaps also plot such events where people who claim to love each other, betray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Commonly in youth when there is fresh blood running in the body, claiming true love and then betraying doesn't seem to be a big deal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Specially in Western </a:t>
            </a:r>
            <a:r>
              <a:rPr lang="en-US" dirty="0" smtClean="0"/>
              <a:t>Culture, this </a:t>
            </a:r>
            <a:r>
              <a:rPr lang="en-US" dirty="0"/>
              <a:t>phenomena is very </a:t>
            </a:r>
            <a:r>
              <a:rPr lang="en-US" dirty="0" smtClean="0"/>
              <a:t>common among </a:t>
            </a:r>
            <a:r>
              <a:rPr lang="en-US" dirty="0"/>
              <a:t>the married ones also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9730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A7F3F8-15BC-7DFC-F984-05736E565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Examples </a:t>
            </a:r>
            <a:r>
              <a:rPr lang="en-US" dirty="0"/>
              <a:t>of Betrayal in Love from the Play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09832F5-78C9-1EB7-44FC-34D7DEF4E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The first example of betrayal in </a:t>
            </a:r>
            <a:r>
              <a:rPr lang="en-US" dirty="0" smtClean="0"/>
              <a:t>love </a:t>
            </a:r>
            <a:r>
              <a:rPr lang="en-US" dirty="0"/>
              <a:t>from the play was what </a:t>
            </a:r>
            <a:r>
              <a:rPr lang="en-US" dirty="0" err="1"/>
              <a:t>Louka</a:t>
            </a:r>
            <a:r>
              <a:rPr lang="en-US" dirty="0"/>
              <a:t> did with Nicola. She was engaged to Nicola but she never cared for him and finally selected </a:t>
            </a:r>
            <a:r>
              <a:rPr lang="en-US" dirty="0" err="1"/>
              <a:t>Sergius</a:t>
            </a:r>
            <a:r>
              <a:rPr lang="en-US" dirty="0"/>
              <a:t> not because he </a:t>
            </a:r>
            <a:r>
              <a:rPr lang="en-US" dirty="0" smtClean="0"/>
              <a:t>loved her</a:t>
            </a:r>
            <a:r>
              <a:rPr lang="en-US" dirty="0"/>
              <a:t>, instead he was wealthy and </a:t>
            </a:r>
            <a:r>
              <a:rPr lang="en-US" dirty="0" smtClean="0"/>
              <a:t>aristocratic.</a:t>
            </a:r>
          </a:p>
          <a:p>
            <a:r>
              <a:rPr lang="en-US" dirty="0" smtClean="0"/>
              <a:t>Secondly</a:t>
            </a:r>
            <a:r>
              <a:rPr lang="en-US" dirty="0"/>
              <a:t>, </a:t>
            </a:r>
            <a:r>
              <a:rPr lang="en-US" dirty="0" err="1"/>
              <a:t>Sergius</a:t>
            </a:r>
            <a:r>
              <a:rPr lang="en-US" dirty="0"/>
              <a:t> the so called "brave" and "heroic" soldier also betrayed </a:t>
            </a:r>
            <a:r>
              <a:rPr lang="en-US" dirty="0" err="1"/>
              <a:t>Raina</a:t>
            </a:r>
            <a:r>
              <a:rPr lang="en-US" dirty="0"/>
              <a:t>. As soon as </a:t>
            </a:r>
            <a:r>
              <a:rPr lang="en-US" dirty="0" err="1"/>
              <a:t>Raina</a:t>
            </a:r>
            <a:r>
              <a:rPr lang="en-US" dirty="0"/>
              <a:t> was out of sight, he started flirting with </a:t>
            </a:r>
            <a:r>
              <a:rPr lang="en-US" dirty="0" err="1"/>
              <a:t>Louka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8899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AB9980-5234-15EE-F3AD-43566DEA5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6. CLOSER : A </a:t>
            </a:r>
            <a:r>
              <a:rPr lang="en-US" dirty="0"/>
              <a:t>Story of Love and Betrayal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B134112-D2E9-48D3-5B93-60FE816A1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famous Hollywood movie </a:t>
            </a:r>
            <a:r>
              <a:rPr lang="en-US" dirty="0"/>
              <a:t>"</a:t>
            </a:r>
            <a:r>
              <a:rPr lang="en-US" dirty="0" smtClean="0"/>
              <a:t>CLOSER is also </a:t>
            </a:r>
            <a:r>
              <a:rPr lang="en-US" dirty="0"/>
              <a:t>a story of love and betrayal. The movie features two married </a:t>
            </a:r>
            <a:r>
              <a:rPr lang="en-US" dirty="0" smtClean="0"/>
              <a:t>couples spending </a:t>
            </a:r>
            <a:r>
              <a:rPr lang="en-US" dirty="0"/>
              <a:t>their lives quiet </a:t>
            </a:r>
            <a:r>
              <a:rPr lang="en-US" dirty="0" smtClean="0"/>
              <a:t>happily.</a:t>
            </a:r>
          </a:p>
          <a:p>
            <a:r>
              <a:rPr lang="en-US" dirty="0" smtClean="0"/>
              <a:t> </a:t>
            </a:r>
            <a:r>
              <a:rPr lang="en-US" dirty="0"/>
              <a:t>But then one man from a couple and a woman from the other couple get involved in </a:t>
            </a:r>
            <a:r>
              <a:rPr lang="en-US" dirty="0" smtClean="0"/>
              <a:t>each </a:t>
            </a:r>
            <a:r>
              <a:rPr lang="en-US" dirty="0"/>
              <a:t>other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 </a:t>
            </a:r>
            <a:r>
              <a:rPr lang="en-US" dirty="0"/>
              <a:t>this movie Dan and Alice are married to </a:t>
            </a:r>
            <a:r>
              <a:rPr lang="en-US" dirty="0" smtClean="0"/>
              <a:t>each other </a:t>
            </a:r>
            <a:r>
              <a:rPr lang="en-US" dirty="0"/>
              <a:t>while Larry and Anna are husband </a:t>
            </a:r>
            <a:r>
              <a:rPr lang="en-US" dirty="0" smtClean="0"/>
              <a:t>wife.</a:t>
            </a:r>
          </a:p>
          <a:p>
            <a:r>
              <a:rPr lang="en-US" dirty="0" smtClean="0"/>
              <a:t>Just </a:t>
            </a:r>
            <a:r>
              <a:rPr lang="en-US" dirty="0"/>
              <a:t>like </a:t>
            </a:r>
            <a:r>
              <a:rPr lang="en-US" dirty="0" err="1"/>
              <a:t>Sergius</a:t>
            </a:r>
            <a:r>
              <a:rPr lang="en-US" dirty="0"/>
              <a:t> was going to get married with </a:t>
            </a:r>
            <a:r>
              <a:rPr lang="en-US" dirty="0" err="1"/>
              <a:t>Raina</a:t>
            </a:r>
            <a:r>
              <a:rPr lang="en-US" dirty="0"/>
              <a:t>, Dan was married with Alice (one of the characters of movie) but as </a:t>
            </a:r>
            <a:r>
              <a:rPr lang="en-US" dirty="0" err="1"/>
              <a:t>Sergius</a:t>
            </a:r>
            <a:r>
              <a:rPr lang="en-US" dirty="0"/>
              <a:t> took interest in </a:t>
            </a:r>
            <a:r>
              <a:rPr lang="en-US" dirty="0" err="1"/>
              <a:t>Louka</a:t>
            </a:r>
            <a:r>
              <a:rPr lang="en-US" dirty="0"/>
              <a:t>, the same way Dan was interested in Larry's wife Anna and the one who suffered was </a:t>
            </a:r>
            <a:r>
              <a:rPr lang="en-US" dirty="0" smtClean="0"/>
              <a:t>Larry.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397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9BE708-EBD7-2543-5DB5-FB676515A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>
                <a:solidFill>
                  <a:srgbClr val="42526E"/>
                </a:solidFill>
                <a:latin typeface="Montserrat" panose="02000000000000000000" pitchFamily="2" charset="0"/>
              </a:rPr>
              <a:t>7. Edith </a:t>
            </a:r>
            <a:r>
              <a:rPr lang="en-GB" sz="5400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Wharton’s “Ethan </a:t>
            </a:r>
            <a:r>
              <a:rPr lang="en-GB" sz="5400" dirty="0">
                <a:solidFill>
                  <a:srgbClr val="42526E"/>
                </a:solidFill>
                <a:latin typeface="Montserrat" panose="02000000000000000000" pitchFamily="2" charset="0"/>
              </a:rPr>
              <a:t>Frome</a:t>
            </a:r>
            <a:r>
              <a:rPr lang="en-GB" sz="5400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”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216AD07-0FE8-1F7A-7888-86C5583B5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GB" sz="8000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The </a:t>
            </a:r>
            <a:r>
              <a:rPr lang="en-GB" sz="8000" dirty="0">
                <a:solidFill>
                  <a:srgbClr val="42526E"/>
                </a:solidFill>
                <a:latin typeface="Montserrat" panose="02000000000000000000" pitchFamily="2" charset="0"/>
              </a:rPr>
              <a:t>award winning novel </a:t>
            </a:r>
            <a:r>
              <a:rPr lang="en-GB" sz="8000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“</a:t>
            </a:r>
            <a:r>
              <a:rPr lang="en-GB" sz="8000" b="0" i="0" dirty="0" smtClean="0">
                <a:solidFill>
                  <a:srgbClr val="42526E"/>
                </a:solidFill>
                <a:effectLst/>
                <a:latin typeface="Montserrat" panose="02000000000000000000" pitchFamily="2" charset="0"/>
              </a:rPr>
              <a:t>Ethan Frome</a:t>
            </a:r>
            <a:r>
              <a:rPr lang="en-GB" sz="8000" dirty="0">
                <a:solidFill>
                  <a:srgbClr val="42526E"/>
                </a:solidFill>
                <a:latin typeface="Montserrat" panose="02000000000000000000" pitchFamily="2" charset="0"/>
              </a:rPr>
              <a:t>” by American author Edith Wharton </a:t>
            </a:r>
            <a:r>
              <a:rPr lang="en-GB" sz="8000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 is </a:t>
            </a:r>
            <a:r>
              <a:rPr lang="en-GB" sz="8000" b="0" i="0" dirty="0" smtClean="0">
                <a:solidFill>
                  <a:srgbClr val="42526E"/>
                </a:solidFill>
                <a:effectLst/>
                <a:latin typeface="Montserrat" panose="02000000000000000000" pitchFamily="2" charset="0"/>
              </a:rPr>
              <a:t>published </a:t>
            </a:r>
            <a:r>
              <a:rPr lang="en-GB" sz="8000" b="0" i="0" dirty="0">
                <a:solidFill>
                  <a:srgbClr val="42526E"/>
                </a:solidFill>
                <a:effectLst/>
                <a:latin typeface="Montserrat" panose="02000000000000000000" pitchFamily="2" charset="0"/>
              </a:rPr>
              <a:t>in </a:t>
            </a:r>
            <a:r>
              <a:rPr lang="en-GB" sz="8000" b="0" i="0" dirty="0" smtClean="0">
                <a:solidFill>
                  <a:srgbClr val="42526E"/>
                </a:solidFill>
                <a:effectLst/>
                <a:latin typeface="Montserrat" panose="02000000000000000000" pitchFamily="2" charset="0"/>
              </a:rPr>
              <a:t>1911. It  also </a:t>
            </a:r>
            <a:r>
              <a:rPr lang="en-GB" sz="8000" b="0" i="0" dirty="0">
                <a:solidFill>
                  <a:srgbClr val="42526E"/>
                </a:solidFill>
                <a:effectLst/>
                <a:latin typeface="Montserrat" panose="02000000000000000000" pitchFamily="2" charset="0"/>
              </a:rPr>
              <a:t>plots a story of betrayal in love. The main character of the play </a:t>
            </a:r>
            <a:r>
              <a:rPr lang="en-GB" sz="8000" b="0" i="0" dirty="0" smtClean="0">
                <a:solidFill>
                  <a:srgbClr val="42526E"/>
                </a:solidFill>
                <a:effectLst/>
                <a:latin typeface="Montserrat" panose="02000000000000000000" pitchFamily="2" charset="0"/>
              </a:rPr>
              <a:t>Ethan betrays </a:t>
            </a:r>
            <a:r>
              <a:rPr lang="en-GB" sz="8000" b="0" i="0" dirty="0">
                <a:solidFill>
                  <a:srgbClr val="42526E"/>
                </a:solidFill>
                <a:effectLst/>
                <a:latin typeface="Montserrat" panose="02000000000000000000" pitchFamily="2" charset="0"/>
              </a:rPr>
              <a:t>his wife </a:t>
            </a:r>
            <a:r>
              <a:rPr lang="en-GB" sz="8000" b="0" i="0" dirty="0" err="1">
                <a:solidFill>
                  <a:srgbClr val="42526E"/>
                </a:solidFill>
                <a:effectLst/>
                <a:latin typeface="Montserrat" panose="02000000000000000000" pitchFamily="2" charset="0"/>
              </a:rPr>
              <a:t>Zeena</a:t>
            </a:r>
            <a:r>
              <a:rPr lang="en-GB" sz="8000" b="0" i="0" dirty="0">
                <a:solidFill>
                  <a:srgbClr val="42526E"/>
                </a:solidFill>
                <a:effectLst/>
                <a:latin typeface="Montserrat" panose="02000000000000000000" pitchFamily="2" charset="0"/>
              </a:rPr>
              <a:t>. Ethan was interested in </a:t>
            </a:r>
            <a:r>
              <a:rPr lang="en-GB" sz="8000" b="0" i="0" dirty="0" err="1" smtClean="0">
                <a:solidFill>
                  <a:srgbClr val="42526E"/>
                </a:solidFill>
                <a:effectLst/>
                <a:latin typeface="Montserrat" panose="02000000000000000000" pitchFamily="2" charset="0"/>
              </a:rPr>
              <a:t>Zeena’s</a:t>
            </a:r>
            <a:r>
              <a:rPr lang="en-GB" sz="8000" b="0" i="0" dirty="0" smtClean="0">
                <a:solidFill>
                  <a:srgbClr val="42526E"/>
                </a:solidFill>
                <a:effectLst/>
                <a:latin typeface="Montserrat" panose="02000000000000000000" pitchFamily="2" charset="0"/>
              </a:rPr>
              <a:t> </a:t>
            </a:r>
            <a:r>
              <a:rPr lang="en-GB" sz="8000" b="0" i="0" dirty="0">
                <a:solidFill>
                  <a:srgbClr val="42526E"/>
                </a:solidFill>
                <a:effectLst/>
                <a:latin typeface="Montserrat" panose="02000000000000000000" pitchFamily="2" charset="0"/>
              </a:rPr>
              <a:t>maid Mattie. </a:t>
            </a:r>
            <a:r>
              <a:rPr lang="en-GB" sz="8000" b="0" i="0" dirty="0" err="1">
                <a:solidFill>
                  <a:srgbClr val="42526E"/>
                </a:solidFill>
                <a:effectLst/>
                <a:latin typeface="Montserrat" panose="02000000000000000000" pitchFamily="2" charset="0"/>
              </a:rPr>
              <a:t>Zeena</a:t>
            </a:r>
            <a:r>
              <a:rPr lang="en-GB" sz="8000" b="0" i="0" dirty="0">
                <a:solidFill>
                  <a:srgbClr val="42526E"/>
                </a:solidFill>
                <a:effectLst/>
                <a:latin typeface="Montserrat" panose="02000000000000000000" pitchFamily="2" charset="0"/>
              </a:rPr>
              <a:t> suspects </a:t>
            </a:r>
            <a:r>
              <a:rPr lang="en-GB" sz="8000" b="0" i="0" dirty="0" smtClean="0">
                <a:solidFill>
                  <a:srgbClr val="42526E"/>
                </a:solidFill>
                <a:effectLst/>
                <a:latin typeface="Montserrat" panose="02000000000000000000" pitchFamily="2" charset="0"/>
              </a:rPr>
              <a:t>Ethan’s </a:t>
            </a:r>
            <a:r>
              <a:rPr lang="en-GB" sz="8000" b="0" i="0" dirty="0">
                <a:solidFill>
                  <a:srgbClr val="42526E"/>
                </a:solidFill>
                <a:effectLst/>
                <a:latin typeface="Montserrat" panose="02000000000000000000" pitchFamily="2" charset="0"/>
              </a:rPr>
              <a:t>feelings but he did not approve that. When </a:t>
            </a:r>
            <a:r>
              <a:rPr lang="en-GB" sz="8000" b="0" i="0" dirty="0" err="1">
                <a:solidFill>
                  <a:srgbClr val="42526E"/>
                </a:solidFill>
                <a:effectLst/>
                <a:latin typeface="Montserrat" panose="02000000000000000000" pitchFamily="2" charset="0"/>
              </a:rPr>
              <a:t>Zeena</a:t>
            </a:r>
            <a:r>
              <a:rPr lang="en-GB" sz="8000" b="0" i="0" dirty="0">
                <a:solidFill>
                  <a:srgbClr val="42526E"/>
                </a:solidFill>
                <a:effectLst/>
                <a:latin typeface="Montserrat" panose="02000000000000000000" pitchFamily="2" charset="0"/>
              </a:rPr>
              <a:t> went out of city for two days, Ethan planned to propose Mattie but his plans were ruined by the early arrival of </a:t>
            </a:r>
            <a:r>
              <a:rPr lang="en-GB" sz="8000" b="0" i="0" dirty="0" err="1">
                <a:solidFill>
                  <a:srgbClr val="42526E"/>
                </a:solidFill>
                <a:effectLst/>
                <a:latin typeface="Montserrat" panose="02000000000000000000" pitchFamily="2" charset="0"/>
              </a:rPr>
              <a:t>Zeena</a:t>
            </a:r>
            <a:r>
              <a:rPr lang="en-GB" sz="8000" b="0" i="0" dirty="0">
                <a:solidFill>
                  <a:srgbClr val="42526E"/>
                </a:solidFill>
                <a:effectLst/>
                <a:latin typeface="Montserrat" panose="02000000000000000000" pitchFamily="2" charset="0"/>
              </a:rPr>
              <a:t>. Ethan planned to run away with Mattie but in their way they got hit into a tree and both were paralyzed. </a:t>
            </a:r>
            <a:r>
              <a:rPr lang="en-GB" sz="8000" b="0" i="0" dirty="0" err="1">
                <a:solidFill>
                  <a:srgbClr val="42526E"/>
                </a:solidFill>
                <a:effectLst/>
                <a:latin typeface="Montserrat" panose="02000000000000000000" pitchFamily="2" charset="0"/>
              </a:rPr>
              <a:t>Zeena</a:t>
            </a:r>
            <a:r>
              <a:rPr lang="en-GB" sz="8000" b="0" i="0" dirty="0">
                <a:solidFill>
                  <a:srgbClr val="42526E"/>
                </a:solidFill>
                <a:effectLst/>
                <a:latin typeface="Montserrat" panose="02000000000000000000" pitchFamily="2" charset="0"/>
              </a:rPr>
              <a:t> now took care of both her husband and Mattie. Ethan and Mattie now faced the music of the betrayal they did with </a:t>
            </a:r>
            <a:r>
              <a:rPr lang="en-GB" sz="8000" b="0" i="0" dirty="0" err="1">
                <a:solidFill>
                  <a:srgbClr val="42526E"/>
                </a:solidFill>
                <a:effectLst/>
                <a:latin typeface="Montserrat" panose="02000000000000000000" pitchFamily="2" charset="0"/>
              </a:rPr>
              <a:t>Zeena</a:t>
            </a:r>
            <a:r>
              <a:rPr lang="en-GB" sz="8000" b="0" i="0" dirty="0" smtClean="0">
                <a:solidFill>
                  <a:srgbClr val="42526E"/>
                </a:solidFill>
                <a:effectLst/>
                <a:latin typeface="Montserrat" panose="02000000000000000000" pitchFamily="2" charset="0"/>
              </a:rPr>
              <a:t>.</a:t>
            </a:r>
            <a:endParaRPr lang="en-GB" b="0" i="0" dirty="0">
              <a:solidFill>
                <a:srgbClr val="42526E"/>
              </a:solidFill>
              <a:effectLst/>
              <a:latin typeface="Montserra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577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8. What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the World </a:t>
            </a:r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Says about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Betrayal?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Betrayal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is the only truth that </a:t>
            </a:r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sticks-Arthur Miller</a:t>
            </a:r>
          </a:p>
          <a:p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It is easier to forgive an enemy than to forgive a </a:t>
            </a:r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friend-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William Blake </a:t>
            </a:r>
            <a:endParaRPr lang="en-GB" dirty="0" smtClean="0">
              <a:solidFill>
                <a:srgbClr val="42526E"/>
              </a:solidFill>
              <a:latin typeface="Montserrat" panose="02000000000000000000" pitchFamily="2" charset="0"/>
            </a:endParaRPr>
          </a:p>
          <a:p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We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have to distrust each other. It is our only </a:t>
            </a:r>
            <a:r>
              <a:rPr lang="en-GB" dirty="0" err="1">
                <a:solidFill>
                  <a:srgbClr val="42526E"/>
                </a:solidFill>
                <a:latin typeface="Montserrat" panose="02000000000000000000" pitchFamily="2" charset="0"/>
              </a:rPr>
              <a:t>defense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 against </a:t>
            </a:r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betrayal- Tennessee </a:t>
            </a:r>
          </a:p>
        </p:txBody>
      </p:sp>
    </p:spTree>
    <p:extLst>
      <p:ext uri="{BB962C8B-B14F-4D97-AF65-F5344CB8AC3E}">
        <p14:creationId xmlns:p14="http://schemas.microsoft.com/office/powerpoint/2010/main" val="3016253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9. Hypocrisy in Daily Life Matters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The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practice of claiming to have higher standards or more noble beliefs than is the case is called hypocrisy. </a:t>
            </a:r>
            <a:endParaRPr lang="en-GB" dirty="0" smtClean="0">
              <a:solidFill>
                <a:srgbClr val="42526E"/>
              </a:solidFill>
              <a:latin typeface="Montserrat" panose="02000000000000000000" pitchFamily="2" charset="0"/>
            </a:endParaRPr>
          </a:p>
          <a:p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This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trait is the most common one in society. Actually its a mental condition many of us are suffering from unaware of our habit. </a:t>
            </a:r>
            <a:endParaRPr lang="en-GB" dirty="0" smtClean="0">
              <a:solidFill>
                <a:srgbClr val="42526E"/>
              </a:solidFill>
              <a:latin typeface="Montserrat" panose="02000000000000000000" pitchFamily="2" charset="0"/>
            </a:endParaRPr>
          </a:p>
          <a:p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We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present ourselves to be sophisticated, well mannered and noble but actually everyone </a:t>
            </a:r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isn’t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like that</a:t>
            </a:r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.</a:t>
            </a:r>
          </a:p>
          <a:p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Sometimes we behave in a different way than our actual personality just to get </a:t>
            </a:r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someone’s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attention. </a:t>
            </a:r>
            <a:endParaRPr lang="en-GB" dirty="0" smtClean="0">
              <a:solidFill>
                <a:srgbClr val="42526E"/>
              </a:solidFill>
              <a:latin typeface="Montserrat" panose="02000000000000000000" pitchFamily="2" charset="0"/>
            </a:endParaRPr>
          </a:p>
          <a:p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Hypocrisy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destroys ones personality because a hypocrite has a dual personality and he </a:t>
            </a:r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couldn’t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figure out in his life that which one is the real one.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11473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10. Example of Hypocrisy from the Play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>
                <a:solidFill>
                  <a:srgbClr val="42526E"/>
                </a:solidFill>
                <a:latin typeface="Montserrat" panose="02000000000000000000" pitchFamily="2" charset="0"/>
              </a:rPr>
              <a:t>Raina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, the daughter of </a:t>
            </a:r>
            <a:r>
              <a:rPr lang="en-GB" dirty="0" err="1">
                <a:solidFill>
                  <a:srgbClr val="42526E"/>
                </a:solidFill>
                <a:latin typeface="Montserrat" panose="02000000000000000000" pitchFamily="2" charset="0"/>
              </a:rPr>
              <a:t>Petinkoff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 always presented herself as a very sophisticated lady. </a:t>
            </a:r>
            <a:endParaRPr lang="en-GB" dirty="0" smtClean="0">
              <a:solidFill>
                <a:srgbClr val="42526E"/>
              </a:solidFill>
              <a:latin typeface="Montserrat" panose="02000000000000000000" pitchFamily="2" charset="0"/>
            </a:endParaRPr>
          </a:p>
          <a:p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She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always talked in a high voice with manners, but </a:t>
            </a:r>
            <a:r>
              <a:rPr lang="en-GB" dirty="0" err="1">
                <a:solidFill>
                  <a:srgbClr val="42526E"/>
                </a:solidFill>
                <a:latin typeface="Montserrat" panose="02000000000000000000" pitchFamily="2" charset="0"/>
              </a:rPr>
              <a:t>Bluntschli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 caught her pretentiousness</a:t>
            </a:r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.</a:t>
            </a:r>
          </a:p>
          <a:p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 </a:t>
            </a:r>
            <a:r>
              <a:rPr lang="en-GB" dirty="0" err="1">
                <a:solidFill>
                  <a:srgbClr val="42526E"/>
                </a:solidFill>
                <a:latin typeface="Montserrat" panose="02000000000000000000" pitchFamily="2" charset="0"/>
              </a:rPr>
              <a:t>Raina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 told that she has been pretending to talk like this for years and no one ever caught her. </a:t>
            </a:r>
            <a:endParaRPr lang="en-GB" dirty="0" smtClean="0">
              <a:solidFill>
                <a:srgbClr val="42526E"/>
              </a:solidFill>
              <a:latin typeface="Montserrat" panose="02000000000000000000" pitchFamily="2" charset="0"/>
            </a:endParaRPr>
          </a:p>
          <a:p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That wasn’t </a:t>
            </a:r>
            <a:r>
              <a:rPr lang="en-GB" dirty="0" err="1" smtClean="0">
                <a:solidFill>
                  <a:srgbClr val="42526E"/>
                </a:solidFill>
                <a:latin typeface="Montserrat" panose="02000000000000000000" pitchFamily="2" charset="0"/>
              </a:rPr>
              <a:t>Raina’s</a:t>
            </a:r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natural style but she talked like that because she belonged to a noble family</a:t>
            </a:r>
            <a:r>
              <a:rPr lang="en-GB" sz="2000" dirty="0">
                <a:solidFill>
                  <a:srgbClr val="42526E"/>
                </a:solidFill>
                <a:latin typeface="Montserrat" panose="02000000000000000000" pitchFamily="2" charset="0"/>
              </a:rPr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039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11.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Examples of Hypocrisy from our Daily Lives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In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our daily lives we come to a lot of examples of hypocrisy</a:t>
            </a:r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:</a:t>
            </a:r>
          </a:p>
          <a:p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In offices people behave to their bosses as if the boss is the best person on Earth, but in actual they really </a:t>
            </a:r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don’t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respect their </a:t>
            </a:r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boss.</a:t>
            </a:r>
          </a:p>
          <a:p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Friends and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colleagues also have this habit to change their personality according to the person whom they are talking </a:t>
            </a:r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to.</a:t>
            </a:r>
          </a:p>
          <a:p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Hypocrisy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is also found in our </a:t>
            </a:r>
            <a:r>
              <a:rPr lang="en-GB" dirty="0" err="1">
                <a:solidFill>
                  <a:srgbClr val="42526E"/>
                </a:solidFill>
                <a:latin typeface="Montserrat" panose="02000000000000000000" pitchFamily="2" charset="0"/>
              </a:rPr>
              <a:t>behaviors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 when we advise others to be pious but we ourselves </a:t>
            </a:r>
            <a:r>
              <a:rPr lang="en-GB" dirty="0" err="1">
                <a:solidFill>
                  <a:srgbClr val="42526E"/>
                </a:solidFill>
                <a:latin typeface="Montserrat" panose="02000000000000000000" pitchFamily="2" charset="0"/>
              </a:rPr>
              <a:t>dont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 tend to do that. </a:t>
            </a:r>
            <a:endParaRPr lang="en-GB" dirty="0" smtClean="0">
              <a:solidFill>
                <a:srgbClr val="42526E"/>
              </a:solidFill>
              <a:latin typeface="Montserrat" panose="02000000000000000000" pitchFamily="2" charset="0"/>
            </a:endParaRPr>
          </a:p>
          <a:p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This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example is much common in our rural areas where women are bound but men have liberty to do anything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21939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12.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 “Manners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are the hypocrisy of a nation</a:t>
            </a:r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.”- </a:t>
            </a:r>
            <a:r>
              <a:rPr lang="en-GB" dirty="0" err="1" smtClean="0">
                <a:solidFill>
                  <a:srgbClr val="42526E"/>
                </a:solidFill>
                <a:latin typeface="Montserrat" panose="02000000000000000000" pitchFamily="2" charset="0"/>
              </a:rPr>
              <a:t>Honore</a:t>
            </a:r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de Balzac </a:t>
            </a:r>
            <a:endParaRPr lang="en-GB" dirty="0" smtClean="0">
              <a:solidFill>
                <a:srgbClr val="42526E"/>
              </a:solidFill>
              <a:latin typeface="Montserrat" panose="02000000000000000000" pitchFamily="2" charset="0"/>
            </a:endParaRPr>
          </a:p>
          <a:p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“Politeness is the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most acceptable </a:t>
            </a:r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hypocrisy.” -</a:t>
            </a:r>
            <a:r>
              <a:rPr lang="en-GB" dirty="0" err="1" smtClean="0">
                <a:solidFill>
                  <a:srgbClr val="42526E"/>
                </a:solidFill>
                <a:latin typeface="Montserrat" panose="02000000000000000000" pitchFamily="2" charset="0"/>
              </a:rPr>
              <a:t>Ambross</a:t>
            </a:r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 Bierce</a:t>
            </a:r>
          </a:p>
          <a:p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 “It's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discouraging to think how many people are shocked by honesty and how few by deceit</a:t>
            </a:r>
            <a:r>
              <a:rPr lang="en-GB" dirty="0" smtClean="0">
                <a:solidFill>
                  <a:srgbClr val="42526E"/>
                </a:solidFill>
                <a:latin typeface="Montserrat" panose="02000000000000000000" pitchFamily="2" charset="0"/>
              </a:rPr>
              <a:t>.” -Noel Coward Quotes </a:t>
            </a:r>
            <a:r>
              <a:rPr lang="en-GB" dirty="0">
                <a:solidFill>
                  <a:srgbClr val="42526E"/>
                </a:solidFill>
                <a:latin typeface="Montserrat" panose="02000000000000000000" pitchFamily="2" charset="0"/>
              </a:rPr>
              <a:t>Explain Something !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91730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 smtClean="0"/>
              <a:t>THANK YOU!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148041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999</Words>
  <Application>Microsoft Office PowerPoint</Application>
  <PresentationFormat>Custom</PresentationFormat>
  <Paragraphs>56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THEME OF  BETRAYAL AND HYPOCRICY in  G. B. Shaw’s Arms and the Man</vt:lpstr>
      <vt:lpstr>      Main Themes  of the Play               </vt:lpstr>
      <vt:lpstr>3. What We re Going To Discuss? </vt:lpstr>
      <vt:lpstr>4.Betrayal in Love</vt:lpstr>
      <vt:lpstr>5. Examples of Betrayal in Love from the Play</vt:lpstr>
      <vt:lpstr> 6. CLOSER : A Story of Love and Betrayal </vt:lpstr>
      <vt:lpstr>7. Edith Wharton’s “Ethan Frome”</vt:lpstr>
      <vt:lpstr>8. What the World Says about Betrayal? </vt:lpstr>
      <vt:lpstr>9. Hypocrisy in Daily Life Matters </vt:lpstr>
      <vt:lpstr>10. Example of Hypocrisy from the Play </vt:lpstr>
      <vt:lpstr>11. Examples of Hypocrisy from our Daily Lives </vt:lpstr>
      <vt:lpstr>12.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Man.(G. B. Shaw)Relating BETRAYAL in LOVE and HYPOCRACY from the play to other events and situations.</dc:title>
  <dc:creator>918894478278</dc:creator>
  <cp:lastModifiedBy>Arun</cp:lastModifiedBy>
  <cp:revision>25</cp:revision>
  <dcterms:created xsi:type="dcterms:W3CDTF">2022-07-15T16:05:04Z</dcterms:created>
  <dcterms:modified xsi:type="dcterms:W3CDTF">2022-07-23T13:21:38Z</dcterms:modified>
</cp:coreProperties>
</file>